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7" r:id="rId9"/>
    <p:sldId id="262" r:id="rId10"/>
    <p:sldId id="268" r:id="rId11"/>
    <p:sldId id="261" r:id="rId12"/>
    <p:sldId id="265" r:id="rId13"/>
    <p:sldId id="269" r:id="rId14"/>
    <p:sldId id="270" r:id="rId15"/>
    <p:sldId id="271" r:id="rId16"/>
    <p:sldId id="26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113</c:v>
                </c:pt>
                <c:pt idx="1">
                  <c:v>65</c:v>
                </c:pt>
                <c:pt idx="2">
                  <c:v>14</c:v>
                </c:pt>
                <c:pt idx="3">
                  <c:v>0</c:v>
                </c:pt>
                <c:pt idx="4">
                  <c:v>3</c:v>
                </c:pt>
                <c:pt idx="5">
                  <c:v>16</c:v>
                </c:pt>
                <c:pt idx="6">
                  <c:v>22</c:v>
                </c:pt>
                <c:pt idx="7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rgbClr val="FFC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348</c:v>
                </c:pt>
                <c:pt idx="1">
                  <c:v>254</c:v>
                </c:pt>
                <c:pt idx="2">
                  <c:v>11</c:v>
                </c:pt>
                <c:pt idx="3">
                  <c:v>24</c:v>
                </c:pt>
                <c:pt idx="4">
                  <c:v>23</c:v>
                </c:pt>
                <c:pt idx="5">
                  <c:v>66</c:v>
                </c:pt>
                <c:pt idx="6">
                  <c:v>116</c:v>
                </c:pt>
                <c:pt idx="7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802304"/>
        <c:axId val="74803840"/>
        <c:axId val="0"/>
      </c:bar3DChart>
      <c:catAx>
        <c:axId val="74802304"/>
        <c:scaling>
          <c:orientation val="minMax"/>
        </c:scaling>
        <c:delete val="0"/>
        <c:axPos val="b"/>
        <c:majorTickMark val="out"/>
        <c:minorTickMark val="none"/>
        <c:tickLblPos val="nextTo"/>
        <c:crossAx val="74803840"/>
        <c:crosses val="autoZero"/>
        <c:auto val="1"/>
        <c:lblAlgn val="ctr"/>
        <c:lblOffset val="100"/>
        <c:noMultiLvlLbl val="0"/>
      </c:catAx>
      <c:valAx>
        <c:axId val="74803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74802304"/>
        <c:crosses val="autoZero"/>
        <c:crossBetween val="between"/>
      </c:valAx>
    </c:plotArea>
    <c:plotVisOnly val="1"/>
    <c:dispBlanksAs val="gap"/>
    <c:showDLblsOverMax val="0"/>
  </c:chart>
  <c:spPr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Sheet1!$B$5:$I$5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5</c:v>
                </c:pt>
                <c:pt idx="1">
                  <c:v>14</c:v>
                </c:pt>
                <c:pt idx="2">
                  <c:v>52</c:v>
                </c:pt>
                <c:pt idx="3">
                  <c:v>0</c:v>
                </c:pt>
                <c:pt idx="4">
                  <c:v>171</c:v>
                </c:pt>
                <c:pt idx="5">
                  <c:v>121</c:v>
                </c:pt>
                <c:pt idx="6">
                  <c:v>59</c:v>
                </c:pt>
                <c:pt idx="7">
                  <c:v>32</c:v>
                </c:pt>
              </c:numCache>
            </c:numRef>
          </c:val>
        </c:ser>
        <c:ser>
          <c:idx val="1"/>
          <c:order val="1"/>
          <c:spPr>
            <a:solidFill>
              <a:srgbClr val="FFC000"/>
            </a:solidFill>
          </c:spPr>
          <c:invertIfNegative val="0"/>
          <c:cat>
            <c:strRef>
              <c:f>Sheet1!$B$5:$I$5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61</c:v>
                </c:pt>
                <c:pt idx="1">
                  <c:v>83</c:v>
                </c:pt>
                <c:pt idx="2">
                  <c:v>71</c:v>
                </c:pt>
                <c:pt idx="3">
                  <c:v>0</c:v>
                </c:pt>
                <c:pt idx="4">
                  <c:v>26</c:v>
                </c:pt>
                <c:pt idx="5">
                  <c:v>52</c:v>
                </c:pt>
                <c:pt idx="6">
                  <c:v>75</c:v>
                </c:pt>
                <c:pt idx="7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649600"/>
        <c:axId val="74651136"/>
        <c:axId val="0"/>
      </c:bar3DChart>
      <c:catAx>
        <c:axId val="7464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74651136"/>
        <c:crosses val="autoZero"/>
        <c:auto val="1"/>
        <c:lblAlgn val="ctr"/>
        <c:lblOffset val="100"/>
        <c:noMultiLvlLbl val="0"/>
      </c:catAx>
      <c:valAx>
        <c:axId val="7465113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7464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58580-403D-4348-A82A-CDD9CC433F41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7C18-2EC7-4F98-A5D8-9FC2D218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4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1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0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1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6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4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88124-9FFF-45CA-852A-D75FEB9BB04A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ACC1-0DB4-4421-85AE-26CDFE5D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5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</a:t>
            </a:r>
            <a:r>
              <a:rPr lang="en-US" sz="54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Iran Internet </a:t>
            </a:r>
            <a:b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Contest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 Sketches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F: Auctions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Event processing</a:t>
                </a:r>
              </a:p>
              <a:p>
                <a:pPr lvl="1"/>
                <a:r>
                  <a:rPr lang="en-US" dirty="0" smtClean="0"/>
                  <a:t>Sort events by time</a:t>
                </a:r>
              </a:p>
              <a:p>
                <a:pPr lvl="1"/>
                <a:r>
                  <a:rPr lang="en-US" dirty="0" smtClean="0"/>
                  <a:t>For each appropriate </a:t>
                </a:r>
                <a:r>
                  <a:rPr lang="en-US" b="1" dirty="0" smtClean="0"/>
                  <a:t>bid event</a:t>
                </a:r>
                <a:r>
                  <a:rPr lang="en-US" dirty="0" smtClean="0"/>
                  <a:t>, recalculate best bid amount on item</a:t>
                </a:r>
              </a:p>
              <a:p>
                <a:pPr lvl="1"/>
                <a:r>
                  <a:rPr lang="en-US" dirty="0" smtClean="0"/>
                  <a:t>For each </a:t>
                </a:r>
                <a:r>
                  <a:rPr lang="en-US" b="1" dirty="0" smtClean="0"/>
                  <a:t>sell event</a:t>
                </a:r>
                <a:r>
                  <a:rPr lang="en-US" dirty="0" smtClean="0"/>
                  <a:t>, sell the item to best fitting event (if any)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func>
                          <m:func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latin typeface="Cambria Math"/>
                              </a:rPr>
                              <m:t>𝐥𝐨𝐠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𝒌</m:t>
                                </m:r>
                              </m:e>
                            </m:d>
                          </m:e>
                        </m:func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𝒏𝒎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Watch for:</a:t>
                </a:r>
              </a:p>
              <a:p>
                <a:pPr lvl="1"/>
                <a:r>
                  <a:rPr lang="en-US" dirty="0" smtClean="0"/>
                  <a:t>Insufficient money at sell event for last best known event</a:t>
                </a:r>
              </a:p>
              <a:p>
                <a:pPr lvl="1"/>
                <a:r>
                  <a:rPr lang="en-US" dirty="0" smtClean="0"/>
                  <a:t>Bids below the minimum price of item</a:t>
                </a:r>
              </a:p>
              <a:p>
                <a:pPr lvl="1"/>
                <a:r>
                  <a:rPr lang="en-US" dirty="0" smtClean="0"/>
                  <a:t>Items that are not sold at all</a:t>
                </a:r>
              </a:p>
              <a:p>
                <a:pPr lvl="1"/>
                <a:endParaRPr lang="en-US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3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C: Cutting a Cake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14 correct solutions (best 52)</a:t>
                </a:r>
              </a:p>
              <a:p>
                <a:r>
                  <a:rPr lang="en-US" dirty="0" smtClean="0"/>
                  <a:t>100x100 cake</a:t>
                </a:r>
              </a:p>
              <a:p>
                <a:r>
                  <a:rPr lang="en-US" dirty="0" smtClean="0"/>
                  <a:t>Start somewhere  and follow</a:t>
                </a:r>
              </a:p>
              <a:p>
                <a:pPr marL="0" indent="0">
                  <a:buNone/>
                </a:pPr>
                <a:r>
                  <a:rPr lang="en-US" dirty="0" smtClean="0"/>
                  <a:t>cut commands in different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directions</a:t>
                </a:r>
              </a:p>
              <a:p>
                <a:endParaRPr lang="en-US" dirty="0"/>
              </a:p>
              <a:p>
                <a:r>
                  <a:rPr lang="en-US" dirty="0" smtClean="0"/>
                  <a:t>Solution: block edges</a:t>
                </a:r>
              </a:p>
              <a:p>
                <a:r>
                  <a:rPr lang="en-US" dirty="0" smtClean="0"/>
                  <a:t>Use DFS or similar to find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regions not accessible from outside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2057400"/>
            <a:ext cx="4110037" cy="396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0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E: 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correct solutions (best 171)</a:t>
            </a:r>
          </a:p>
          <a:p>
            <a:r>
              <a:rPr lang="en-US" dirty="0" smtClean="0"/>
              <a:t>n vertices are divided into </a:t>
            </a:r>
            <a:r>
              <a:rPr lang="en-US" b="1" dirty="0" smtClean="0"/>
              <a:t>two</a:t>
            </a:r>
            <a:r>
              <a:rPr lang="en-US" dirty="0" smtClean="0"/>
              <a:t> groups</a:t>
            </a:r>
          </a:p>
          <a:p>
            <a:r>
              <a:rPr lang="en-US" dirty="0" smtClean="0"/>
              <a:t>Each group has a representative</a:t>
            </a:r>
          </a:p>
          <a:p>
            <a:endParaRPr lang="en-US" dirty="0"/>
          </a:p>
        </p:txBody>
      </p:sp>
      <p:pic>
        <p:nvPicPr>
          <p:cNvPr id="4099" name="Picture 3" descr="C:\Users\ASUS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53891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990600" y="3262745"/>
            <a:ext cx="7460456" cy="3276600"/>
            <a:chOff x="990600" y="3262745"/>
            <a:chExt cx="7460456" cy="3276600"/>
          </a:xfrm>
        </p:grpSpPr>
        <p:sp>
          <p:nvSpPr>
            <p:cNvPr id="4" name="Oval 3"/>
            <p:cNvSpPr/>
            <p:nvPr/>
          </p:nvSpPr>
          <p:spPr>
            <a:xfrm>
              <a:off x="990600" y="3352800"/>
              <a:ext cx="3276600" cy="3124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181600" y="3262745"/>
              <a:ext cx="3269456" cy="3276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04699" y="3408402"/>
            <a:ext cx="3909433" cy="369332"/>
            <a:chOff x="2704699" y="3408402"/>
            <a:chExt cx="3909433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2704699" y="3408402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68176" y="3408402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H2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93742" y="3777734"/>
            <a:ext cx="6412158" cy="1588532"/>
            <a:chOff x="1593742" y="3777734"/>
            <a:chExt cx="6412158" cy="1588532"/>
          </a:xfrm>
        </p:grpSpPr>
        <p:sp>
          <p:nvSpPr>
            <p:cNvPr id="7" name="TextBox 6"/>
            <p:cNvSpPr txBox="1"/>
            <p:nvPr/>
          </p:nvSpPr>
          <p:spPr>
            <a:xfrm>
              <a:off x="1593742" y="499693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96200" y="471637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2057400" y="3800907"/>
              <a:ext cx="1060342" cy="1251466"/>
            </a:xfrm>
            <a:prstGeom prst="line">
              <a:avLst/>
            </a:prstGeom>
            <a:ln w="762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127388" y="3777734"/>
              <a:ext cx="3273412" cy="23173"/>
            </a:xfrm>
            <a:prstGeom prst="line">
              <a:avLst/>
            </a:prstGeom>
            <a:ln w="762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00800" y="3789320"/>
              <a:ext cx="1295400" cy="1163680"/>
            </a:xfrm>
            <a:prstGeom prst="line">
              <a:avLst/>
            </a:prstGeom>
            <a:ln w="762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0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E: Hubs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</a:t>
                </a:r>
                <a:r>
                  <a:rPr lang="en-US" dirty="0" smtClean="0"/>
                  <a:t>Floyd-</a:t>
                </a:r>
                <a:r>
                  <a:rPr lang="en-US" dirty="0" err="1" smtClean="0"/>
                  <a:t>Warshall</a:t>
                </a:r>
                <a:r>
                  <a:rPr lang="en-US" dirty="0" smtClean="0"/>
                  <a:t> to </a:t>
                </a:r>
                <a:r>
                  <a:rPr lang="en-US" dirty="0" err="1" smtClean="0"/>
                  <a:t>precompute</a:t>
                </a:r>
                <a:r>
                  <a:rPr lang="en-US" dirty="0" smtClean="0"/>
                  <a:t> the shortest path between each two vertices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each pair H1 and H2 do: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Assign each vertex to one side to minimize the overall cost?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997744" y="3262745"/>
            <a:ext cx="7460456" cy="3276600"/>
            <a:chOff x="997744" y="3262745"/>
            <a:chExt cx="7460456" cy="3276600"/>
          </a:xfrm>
        </p:grpSpPr>
        <p:pic>
          <p:nvPicPr>
            <p:cNvPr id="4" name="Picture 3" descr="C:\Users\ASUS\Desktop\Untitled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944" y="3276600"/>
              <a:ext cx="6538912" cy="30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4"/>
            <p:cNvGrpSpPr/>
            <p:nvPr/>
          </p:nvGrpSpPr>
          <p:grpSpPr>
            <a:xfrm>
              <a:off x="997744" y="3262745"/>
              <a:ext cx="7460456" cy="3276600"/>
              <a:chOff x="990600" y="3262745"/>
              <a:chExt cx="7460456" cy="32766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990600" y="3352800"/>
                <a:ext cx="3276600" cy="3124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181600" y="3262745"/>
                <a:ext cx="3269456" cy="32766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11843" y="3408402"/>
              <a:ext cx="3909433" cy="369332"/>
              <a:chOff x="2704699" y="3408402"/>
              <a:chExt cx="3909433" cy="36933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704699" y="3408402"/>
                <a:ext cx="445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168176" y="3408402"/>
                <a:ext cx="445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H2</a:t>
                </a:r>
                <a:endParaRPr lang="en-US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1721847" y="3777734"/>
            <a:ext cx="1418115" cy="1722337"/>
            <a:chOff x="1721847" y="3777734"/>
            <a:chExt cx="1418115" cy="1722337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039563" y="3777734"/>
              <a:ext cx="1100399" cy="1327666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21847" y="513073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67187" y="4256901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(n-1)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08420" y="3440668"/>
            <a:ext cx="4621192" cy="3098677"/>
            <a:chOff x="2408420" y="3440668"/>
            <a:chExt cx="4621192" cy="3098677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157799" y="3777734"/>
              <a:ext cx="3240499" cy="0"/>
            </a:xfrm>
            <a:prstGeom prst="line">
              <a:avLst/>
            </a:prstGeom>
            <a:ln w="762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flipH="1">
              <a:off x="2408420" y="6170013"/>
              <a:ext cx="22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53200" y="6170013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n-x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90999" y="344066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x(n-x)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30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E: Hubs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mtClean="0"/>
                  <a:t>Use </a:t>
                </a:r>
                <a:r>
                  <a:rPr lang="en-US" dirty="0" smtClean="0"/>
                  <a:t>dynamic programming:</a:t>
                </a:r>
              </a:p>
              <a:p>
                <a:pPr lvl="1"/>
                <a:r>
                  <a:rPr lang="en-US" dirty="0" smtClean="0"/>
                  <a:t>States: </a:t>
                </a:r>
                <a:r>
                  <a:rPr lang="en-US" i="1" dirty="0" smtClean="0"/>
                  <a:t>(i, l) </a:t>
                </a:r>
                <a:r>
                  <a:rPr lang="en-US" dirty="0" smtClean="0"/>
                  <a:t>meaning we are assigning </a:t>
                </a:r>
                <a:r>
                  <a:rPr lang="en-US" i="1" dirty="0" smtClean="0"/>
                  <a:t>i</a:t>
                </a:r>
                <a:r>
                  <a:rPr lang="en-US" dirty="0" smtClean="0"/>
                  <a:t>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with </a:t>
                </a:r>
                <a:r>
                  <a:rPr lang="en-US" i="1" dirty="0" smtClean="0"/>
                  <a:t>l</a:t>
                </a:r>
                <a:r>
                  <a:rPr lang="en-US" dirty="0" smtClean="0"/>
                  <a:t> of previous vertices assigned to H1.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Overall running time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e>
                    </m:d>
                  </m:oMath>
                </a14:m>
                <a:endParaRPr lang="en-US" b="1" dirty="0" smtClean="0"/>
              </a:p>
              <a:p>
                <a:pPr lvl="1"/>
                <a:r>
                  <a:rPr lang="en-US" dirty="0" smtClean="0"/>
                  <a:t>runs in time because it is actually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5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E: </a:t>
            </a:r>
            <a:r>
              <a:rPr lang="en-US" dirty="0" smtClean="0"/>
              <a:t>Hubs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 we do any better?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Sort and process based on H2-H1.</a:t>
                </a:r>
              </a:p>
              <a:p>
                <a:r>
                  <a:rPr lang="en-US" dirty="0" smtClean="0"/>
                  <a:t>Can be implemented in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𝐥𝐨𝐠</m:t>
                        </m:r>
                      </m:fName>
                      <m:e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e>
                        </m:d>
                      </m:e>
                    </m:func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11003"/>
              </p:ext>
            </p:extLst>
          </p:nvPr>
        </p:nvGraphicFramePr>
        <p:xfrm>
          <a:off x="1524000" y="2362200"/>
          <a:ext cx="609600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57990"/>
              </p:ext>
            </p:extLst>
          </p:nvPr>
        </p:nvGraphicFramePr>
        <p:xfrm>
          <a:off x="1524000" y="3429000"/>
          <a:ext cx="6096000" cy="37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H2-H1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8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 D: Placing a disk inside a polygon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 correct solutions!</a:t>
            </a:r>
          </a:p>
          <a:p>
            <a:r>
              <a:rPr lang="en-US" b="1" dirty="0" smtClean="0"/>
              <a:t>Part 1</a:t>
            </a:r>
            <a:r>
              <a:rPr lang="en-US" dirty="0" smtClean="0"/>
              <a:t>: check polygon convexity: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 outer product of every two consecutive vectors</a:t>
            </a:r>
          </a:p>
          <a:p>
            <a:pPr lvl="1"/>
            <a:r>
              <a:rPr lang="en-US" dirty="0" smtClean="0"/>
              <a:t>All positive or all negative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690" y="2514600"/>
            <a:ext cx="3052761" cy="262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23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Problem D: Placing a disk inside a polygon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 2:</a:t>
            </a:r>
            <a:r>
              <a:rPr lang="en-US" dirty="0" smtClean="0"/>
              <a:t> largest circle enclosed in convex polygon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Binary search over </a:t>
            </a:r>
            <a:r>
              <a:rPr lang="en-US" b="1" i="1" dirty="0" smtClean="0"/>
              <a:t>r</a:t>
            </a:r>
            <a:r>
              <a:rPr lang="en-US" dirty="0" smtClean="0"/>
              <a:t>, radius of the circle</a:t>
            </a:r>
          </a:p>
          <a:p>
            <a:pPr lvl="1"/>
            <a:r>
              <a:rPr lang="en-US" dirty="0" smtClean="0"/>
              <a:t>Check if a circle of radius </a:t>
            </a:r>
            <a:r>
              <a:rPr lang="en-US" i="1" dirty="0" smtClean="0"/>
              <a:t>r</a:t>
            </a:r>
            <a:r>
              <a:rPr lang="en-US" dirty="0" smtClean="0"/>
              <a:t> can be put inside the polygon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745" y="2286000"/>
            <a:ext cx="5791200" cy="226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7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Problem D: Placing a disk inside a polygon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Shrink polygon at least r units away from each edge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Shift one edge at time and cut the polygon</a:t>
                </a:r>
              </a:p>
              <a:p>
                <a:r>
                  <a:rPr lang="en-US" dirty="0" smtClean="0"/>
                  <a:t>Each cut takes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Overall complexity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𝐥𝐨𝐠</m:t>
                        </m:r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867400" cy="232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30" y="4724400"/>
            <a:ext cx="2018739" cy="162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7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 </a:t>
            </a:r>
            <a:r>
              <a:rPr lang="en-US" dirty="0" err="1" smtClean="0"/>
              <a:t>Pouria</a:t>
            </a:r>
            <a:r>
              <a:rPr lang="en-US" dirty="0" smtClean="0"/>
              <a:t> </a:t>
            </a:r>
            <a:r>
              <a:rPr lang="en-US" dirty="0" err="1" smtClean="0"/>
              <a:t>Alimirzaei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(Submission to Solve)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0043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86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(Fastest to Average)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030861"/>
              </p:ext>
            </p:extLst>
          </p:nvPr>
        </p:nvGraphicFramePr>
        <p:xfrm>
          <a:off x="1524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36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A: Setting up a Football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113 correct solutions (best 5)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each student and each position, check the constraints and output accordingly!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68150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5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B: Fractals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65 correct solutions (best 14)</a:t>
                </a:r>
                <a:endParaRPr lang="en-US" dirty="0"/>
              </a:p>
              <a:p>
                <a:r>
                  <a:rPr lang="en-US" dirty="0" smtClean="0"/>
                  <a:t>String of ‘-’ and ‘ ‘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Recursive construction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Question: specified index is ‘-’ or ‘ ‘?</a:t>
                </a:r>
              </a:p>
              <a:p>
                <a:r>
                  <a:rPr lang="en-US" dirty="0" smtClean="0"/>
                  <a:t>Solve recursively!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𝐥𝐨𝐠</m:t>
                        </m:r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88"/>
          <a:stretch/>
        </p:blipFill>
        <p:spPr bwMode="auto">
          <a:xfrm>
            <a:off x="1891146" y="3040638"/>
            <a:ext cx="5080358" cy="30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56" b="49909"/>
          <a:stretch/>
        </p:blipFill>
        <p:spPr bwMode="auto">
          <a:xfrm>
            <a:off x="1891146" y="3335914"/>
            <a:ext cx="5080358" cy="40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18122"/>
          <a:stretch/>
        </p:blipFill>
        <p:spPr bwMode="auto">
          <a:xfrm>
            <a:off x="1891146" y="3737696"/>
            <a:ext cx="5080358" cy="45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69"/>
          <a:stretch/>
        </p:blipFill>
        <p:spPr bwMode="auto">
          <a:xfrm>
            <a:off x="1886886" y="4196195"/>
            <a:ext cx="5080358" cy="29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1400" y="3040638"/>
            <a:ext cx="1676400" cy="1455162"/>
          </a:xfrm>
          <a:prstGeom prst="rect">
            <a:avLst/>
          </a:prstGeom>
          <a:solidFill>
            <a:srgbClr val="C0504D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18855" y="3048000"/>
            <a:ext cx="5015345" cy="1455162"/>
            <a:chOff x="1918855" y="3048000"/>
            <a:chExt cx="5015345" cy="1455162"/>
          </a:xfrm>
        </p:grpSpPr>
        <p:sp>
          <p:nvSpPr>
            <p:cNvPr id="10" name="Rectangle 9"/>
            <p:cNvSpPr/>
            <p:nvPr/>
          </p:nvSpPr>
          <p:spPr>
            <a:xfrm>
              <a:off x="5257800" y="3048000"/>
              <a:ext cx="1676400" cy="1455162"/>
            </a:xfrm>
            <a:prstGeom prst="rect">
              <a:avLst/>
            </a:prstGeom>
            <a:solidFill>
              <a:srgbClr val="C0504D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8855" y="3048000"/>
              <a:ext cx="1676400" cy="1455162"/>
            </a:xfrm>
            <a:prstGeom prst="rect">
              <a:avLst/>
            </a:prstGeom>
            <a:solidFill>
              <a:srgbClr val="C0504D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81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G: Electing SSC Chair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22 correct solutions (best 59)</a:t>
                </a:r>
              </a:p>
              <a:p>
                <a:r>
                  <a:rPr lang="en-US" dirty="0" smtClean="0"/>
                  <a:t>Rules in one round:</a:t>
                </a:r>
              </a:p>
              <a:p>
                <a:pPr lvl="1"/>
                <a:r>
                  <a:rPr lang="en-US" dirty="0" smtClean="0"/>
                  <a:t>If someone has majority of votes (among </a:t>
                </a:r>
                <a:r>
                  <a:rPr lang="en-US" dirty="0" err="1" smtClean="0"/>
                  <a:t>viables</a:t>
                </a:r>
                <a:r>
                  <a:rPr lang="en-US" dirty="0" smtClean="0"/>
                  <a:t>) he is chosen</a:t>
                </a:r>
              </a:p>
              <a:p>
                <a:pPr lvl="1"/>
                <a:r>
                  <a:rPr lang="en-US" dirty="0" smtClean="0"/>
                  <a:t>Otherwise all with the least number of votes eliminated </a:t>
                </a:r>
                <a:r>
                  <a:rPr lang="en-US" b="1" dirty="0" smtClean="0"/>
                  <a:t>simultaneously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forever.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#</m:t>
                    </m:r>
                    <m:r>
                      <a:rPr lang="en-US" b="0" i="1" smtClean="0">
                        <a:latin typeface="Cambria Math"/>
                      </a:rPr>
                      <m:t>𝑐𝑎𝑛𝑑𝑖𝑑𝑎𝑡𝑒𝑠</m:t>
                    </m:r>
                    <m:r>
                      <a:rPr lang="en-US" b="0" i="1" smtClean="0">
                        <a:latin typeface="Cambria Math"/>
                      </a:rPr>
                      <m:t>≤1000⇒#</m:t>
                    </m:r>
                    <m:r>
                      <a:rPr lang="en-US" b="0" i="1" smtClean="0">
                        <a:latin typeface="Cambria Math"/>
                      </a:rPr>
                      <m:t>𝑟𝑜𝑢𝑛𝑑𝑠</m:t>
                    </m:r>
                    <m:r>
                      <a:rPr lang="en-US" b="0" i="1" smtClean="0">
                        <a:latin typeface="Cambria Math"/>
                      </a:rPr>
                      <m:t>≤1000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Simulating each round </a:t>
                </a:r>
              </a:p>
              <a:p>
                <a:pPr lvl="1"/>
                <a:r>
                  <a:rPr lang="en-US" dirty="0" smtClean="0"/>
                  <a:t>Find number of votes for each candidate (max, min)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#</m:t>
                        </m:r>
                        <m:r>
                          <a:rPr lang="en-US" b="0" i="1" smtClean="0">
                            <a:latin typeface="Cambria Math"/>
                          </a:rPr>
                          <m:t>𝑣𝑜𝑡𝑒𝑟𝑠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Overall solution: simulate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#</m:t>
                    </m:r>
                    <m:r>
                      <a:rPr lang="en-US" b="0" i="1" smtClean="0">
                        <a:latin typeface="Cambria Math"/>
                      </a:rPr>
                      <m:t>𝑟𝑜𝑢𝑛𝑑𝑠</m:t>
                    </m:r>
                  </m:oMath>
                </a14:m>
                <a:r>
                  <a:rPr lang="en-US" dirty="0" smtClean="0"/>
                  <a:t> rounds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r>
                      <a:rPr lang="en-US" b="1" i="1" smtClean="0">
                        <a:latin typeface="Cambria Math"/>
                      </a:rPr>
                      <m:t>(#</m:t>
                    </m:r>
                    <m:r>
                      <a:rPr lang="en-US" b="1" i="1" smtClean="0">
                        <a:latin typeface="Cambria Math"/>
                      </a:rPr>
                      <m:t>𝒓𝒐𝒖𝒏𝒅𝒔</m:t>
                    </m:r>
                    <m:r>
                      <a:rPr lang="en-US" b="1" i="1" smtClean="0">
                        <a:latin typeface="Cambria Math"/>
                      </a:rPr>
                      <m:t> ×#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𝒗𝒐𝒕𝒆𝒓𝒔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9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H: Mastermind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 correct solutions (best 32)</a:t>
            </a:r>
          </a:p>
          <a:p>
            <a:r>
              <a:rPr lang="en-US" dirty="0" smtClean="0"/>
              <a:t>Code-maker chooses code:</a:t>
            </a:r>
          </a:p>
          <a:p>
            <a:pPr lvl="1"/>
            <a:r>
              <a:rPr lang="en-US" dirty="0" smtClean="0"/>
              <a:t>N number in range [1, k]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Code-breaker makes some guesses:</a:t>
            </a:r>
          </a:p>
          <a:p>
            <a:pPr lvl="1"/>
            <a:r>
              <a:rPr lang="en-US" dirty="0" smtClean="0"/>
              <a:t>Similar to code</a:t>
            </a:r>
          </a:p>
          <a:p>
            <a:pPr lvl="1"/>
            <a:r>
              <a:rPr lang="en-US" dirty="0" smtClean="0"/>
              <a:t>Code-maker gives a hint:</a:t>
            </a:r>
          </a:p>
          <a:p>
            <a:pPr lvl="2"/>
            <a:r>
              <a:rPr lang="en-US" b="1" dirty="0" smtClean="0"/>
              <a:t>Black points: </a:t>
            </a:r>
            <a:r>
              <a:rPr lang="en-US" dirty="0" smtClean="0"/>
              <a:t>correctly guessed slots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White points: </a:t>
            </a:r>
            <a:r>
              <a:rPr lang="en-US" dirty="0" smtClean="0"/>
              <a:t>correct number is different slots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57525"/>
            <a:ext cx="20955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7" y="5638800"/>
            <a:ext cx="20288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70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H: Mastermind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 should find consistent  </a:t>
                </a:r>
                <a:r>
                  <a:rPr lang="en-US" dirty="0" smtClean="0"/>
                  <a:t>solution</a:t>
                </a:r>
              </a:p>
              <a:p>
                <a:r>
                  <a:rPr lang="en-US" dirty="0" smtClean="0"/>
                  <a:t>Search space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#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</m:t>
                    </m:r>
                    <m:r>
                      <a:rPr lang="en-US" b="0" i="0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Each solution should be checked against all guesses.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#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</a:rPr>
                      <m:t>≤100)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Each guess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(#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Overall: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#</m:t>
                        </m:r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×#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𝑮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×#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pPr lvl="1"/>
                <a:r>
                  <a:rPr lang="en-US" dirty="0" smtClean="0"/>
                  <a:t>In reality guesses impose restriction, so running time would be much less!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Faster solution: use </a:t>
                </a:r>
                <a:r>
                  <a:rPr lang="en-US" b="1" dirty="0" smtClean="0"/>
                  <a:t>Branch and Bound </a:t>
                </a:r>
                <a:r>
                  <a:rPr lang="en-US" dirty="0" smtClean="0"/>
                  <a:t>technique.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59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F: Auctions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correct solutions (best 121)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 items to be sold</a:t>
            </a:r>
          </a:p>
          <a:p>
            <a:r>
              <a:rPr lang="en-US" i="1" dirty="0" smtClean="0"/>
              <a:t>m</a:t>
            </a:r>
            <a:r>
              <a:rPr lang="en-US" dirty="0" smtClean="0"/>
              <a:t> bidders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bids on items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337" y="3810000"/>
            <a:ext cx="663526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43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778</Words>
  <Application>Microsoft Office PowerPoint</Application>
  <PresentationFormat>On-screen Show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10th Iran Internet  Contest</vt:lpstr>
      <vt:lpstr>Statistics (Submission to Solve)</vt:lpstr>
      <vt:lpstr>Statistics (Fastest to Average)</vt:lpstr>
      <vt:lpstr>Problem A: Setting up a Football Team</vt:lpstr>
      <vt:lpstr>Problem B: Fractals </vt:lpstr>
      <vt:lpstr>Problem G: Electing SSC Chair</vt:lpstr>
      <vt:lpstr>Problem H: Mastermind</vt:lpstr>
      <vt:lpstr>Problem H: Mastermind</vt:lpstr>
      <vt:lpstr>Problem F: Auctions</vt:lpstr>
      <vt:lpstr>Problem F: Auctions</vt:lpstr>
      <vt:lpstr>Problem C: Cutting a Cake</vt:lpstr>
      <vt:lpstr>Problem E: Hubs</vt:lpstr>
      <vt:lpstr>Problem E: Hubs</vt:lpstr>
      <vt:lpstr>Problem E: Hubs</vt:lpstr>
      <vt:lpstr>Problem E: Hubs</vt:lpstr>
      <vt:lpstr>Problem D: Placing a disk inside a polygon</vt:lpstr>
      <vt:lpstr>Problem D: Placing a disk inside a polygon</vt:lpstr>
      <vt:lpstr>Problem D: Placing a disk inside a polygon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Iran Internet Contest</dc:title>
  <dc:creator>Pouria</dc:creator>
  <cp:lastModifiedBy>Pouria</cp:lastModifiedBy>
  <cp:revision>191</cp:revision>
  <dcterms:created xsi:type="dcterms:W3CDTF">2012-12-19T10:23:23Z</dcterms:created>
  <dcterms:modified xsi:type="dcterms:W3CDTF">2012-12-22T19:48:18Z</dcterms:modified>
</cp:coreProperties>
</file>